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5"/>
  </p:notesMasterIdLst>
  <p:handoutMasterIdLst>
    <p:handoutMasterId r:id="rId16"/>
  </p:handoutMasterIdLst>
  <p:sldIdLst>
    <p:sldId id="263" r:id="rId5"/>
    <p:sldId id="1544" r:id="rId6"/>
    <p:sldId id="1501" r:id="rId7"/>
    <p:sldId id="337" r:id="rId8"/>
    <p:sldId id="1517" r:id="rId9"/>
    <p:sldId id="1545" r:id="rId10"/>
    <p:sldId id="1542" r:id="rId11"/>
    <p:sldId id="297" r:id="rId12"/>
    <p:sldId id="1543" r:id="rId13"/>
    <p:sldId id="154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Colker" initials="RC" lastIdx="1" clrIdx="0">
    <p:extLst>
      <p:ext uri="{19B8F6BF-5375-455C-9EA6-DF929625EA0E}">
        <p15:presenceInfo xmlns:p15="http://schemas.microsoft.com/office/powerpoint/2012/main" userId="S-1-5-21-1177238915-308236825-839522115-28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836"/>
    <a:srgbClr val="186636"/>
    <a:srgbClr val="195739"/>
    <a:srgbClr val="234D34"/>
    <a:srgbClr val="1B552E"/>
    <a:srgbClr val="2B5F40"/>
    <a:srgbClr val="235B40"/>
    <a:srgbClr val="1D4B35"/>
    <a:srgbClr val="235332"/>
    <a:srgbClr val="165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249" autoAdjust="0"/>
  </p:normalViewPr>
  <p:slideViewPr>
    <p:cSldViewPr>
      <p:cViewPr varScale="1">
        <p:scale>
          <a:sx n="64" d="100"/>
          <a:sy n="64" d="100"/>
        </p:scale>
        <p:origin x="3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8"/>
    </p:cViewPr>
  </p:sorterViewPr>
  <p:notesViewPr>
    <p:cSldViewPr>
      <p:cViewPr varScale="1">
        <p:scale>
          <a:sx n="78" d="100"/>
          <a:sy n="78" d="100"/>
        </p:scale>
        <p:origin x="-348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776A6F-307E-4539-8708-E6506E0B304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C6AF67-3DA7-4065-9F28-DC004B6B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5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77AB3-DF52-45F9-A863-23FDB8BDB897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8E599F-F1CA-42E2-AC5D-50A98538E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5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9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67377-EB35-4602-87FE-43DD79EDAD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9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67377-EB35-4602-87FE-43DD79EDAD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0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/>
            <a:fld id="{A57E196B-796C-461D-9736-3C4A73928674}" type="slidenum">
              <a:rPr lang="en-US" altLang="en-US" sz="1200">
                <a:solidFill>
                  <a:srgbClr val="000000"/>
                </a:solidFill>
              </a:rPr>
              <a:pPr algn="r"/>
              <a:t>8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8075" y="696913"/>
            <a:ext cx="46466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While we see BIM enabling numerous activities across the building life-cycle, I would point to a couple areas where homebuilders are probably best positioned at this time to implement BIM (as mentioned earlier, some of this is already occurring, but in separate, unrelated processes)</a:t>
            </a:r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/>
            <a:fld id="{CFDF9206-D519-4C54-861D-1FB93DC0E71F}" type="slidenum">
              <a:rPr lang="en-US" altLang="en-US" sz="1200">
                <a:solidFill>
                  <a:srgbClr val="000000"/>
                </a:solidFill>
              </a:rPr>
              <a:pPr algn="r"/>
              <a:t>8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6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7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1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70" y="304799"/>
            <a:ext cx="844781" cy="11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22" y="304799"/>
            <a:ext cx="820876" cy="11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41" y="304799"/>
            <a:ext cx="709836" cy="11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17" y="393137"/>
            <a:ext cx="710885" cy="9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3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08917"/>
            <a:ext cx="1378497" cy="3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8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3" y="510196"/>
            <a:ext cx="1125727" cy="5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8B71-9149-4AFB-A4D7-9ACEB49E51B7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B69E-8BF5-4140-9CA8-E191B1C8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416683"/>
            <a:ext cx="2895600" cy="365123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28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2" r:id="rId3"/>
    <p:sldLayoutId id="2147483723" r:id="rId4"/>
    <p:sldLayoutId id="2147483724" r:id="rId5"/>
    <p:sldLayoutId id="2147483728" r:id="rId6"/>
    <p:sldLayoutId id="2147483725" r:id="rId7"/>
    <p:sldLayoutId id="2147483727" r:id="rId8"/>
    <p:sldLayoutId id="2147483746" r:id="rId9"/>
    <p:sldLayoutId id="2147483747" r:id="rId10"/>
  </p:sldLayoutIdLst>
  <p:txStyles>
    <p:titleStyle>
      <a:lvl1pPr algn="ctr" defTabSz="91428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58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59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02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47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289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7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2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ssre.com/media/news-releases/nr_20181218_sigma_estimates_for_2018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405"/>
            <a:ext cx="2438400" cy="898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A62316-B31E-44C1-80E8-474C38CDAAA6}"/>
              </a:ext>
            </a:extLst>
          </p:cNvPr>
          <p:cNvSpPr/>
          <p:nvPr/>
        </p:nvSpPr>
        <p:spPr>
          <a:xfrm>
            <a:off x="424774" y="1912527"/>
            <a:ext cx="532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1858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Building Codes &amp; the Smart City</a:t>
            </a:r>
            <a:endParaRPr lang="en-US" sz="4800" dirty="0">
              <a:solidFill>
                <a:srgbClr val="1858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8D34D-7E64-458F-B538-855D73B2DA69}"/>
              </a:ext>
            </a:extLst>
          </p:cNvPr>
          <p:cNvSpPr txBox="1"/>
          <p:nvPr/>
        </p:nvSpPr>
        <p:spPr>
          <a:xfrm>
            <a:off x="424774" y="42672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85836"/>
                </a:solidFill>
              </a:rPr>
              <a:t>Ryan Colker</a:t>
            </a:r>
          </a:p>
          <a:p>
            <a:r>
              <a:rPr lang="en-US" sz="2000" dirty="0">
                <a:solidFill>
                  <a:srgbClr val="185836"/>
                </a:solidFill>
              </a:rPr>
              <a:t>Vice-President, Innovation</a:t>
            </a:r>
          </a:p>
          <a:p>
            <a:r>
              <a:rPr lang="en-US" sz="2000" dirty="0">
                <a:solidFill>
                  <a:srgbClr val="185836"/>
                </a:solidFill>
              </a:rPr>
              <a:t>Executive Director, Alliance for National &amp; Community Resilience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86347-4BFA-40A5-908F-EE883DC47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 b="4322"/>
          <a:stretch/>
        </p:blipFill>
        <p:spPr>
          <a:xfrm>
            <a:off x="2639291" y="200175"/>
            <a:ext cx="3094892" cy="9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8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405"/>
            <a:ext cx="2438400" cy="898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A62316-B31E-44C1-80E8-474C38CDAAA6}"/>
              </a:ext>
            </a:extLst>
          </p:cNvPr>
          <p:cNvSpPr/>
          <p:nvPr/>
        </p:nvSpPr>
        <p:spPr>
          <a:xfrm>
            <a:off x="228600" y="1548383"/>
            <a:ext cx="532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1858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Building Codes &amp; the Smart City</a:t>
            </a:r>
            <a:endParaRPr lang="en-US" sz="4800" dirty="0">
              <a:solidFill>
                <a:srgbClr val="1858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86347-4BFA-40A5-908F-EE883DC47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 b="4322"/>
          <a:stretch/>
        </p:blipFill>
        <p:spPr>
          <a:xfrm>
            <a:off x="2639291" y="200175"/>
            <a:ext cx="3094892" cy="92733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A31F4D2-F65B-43CC-929E-35D81C008173}"/>
              </a:ext>
            </a:extLst>
          </p:cNvPr>
          <p:cNvSpPr txBox="1">
            <a:spLocks/>
          </p:cNvSpPr>
          <p:nvPr/>
        </p:nvSpPr>
        <p:spPr>
          <a:xfrm>
            <a:off x="609600" y="3538912"/>
            <a:ext cx="3406515" cy="2619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Ryan M. Colker, J.D.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Vice President, Innovation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Executive Director, Alliance for National &amp; Community Resilience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202-370-1800x6257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rcolker@iccsafe.org • ANCR@resilientalliance.org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iccsafe.org • resilientalliance.org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@</a:t>
            </a:r>
            <a:r>
              <a:rPr lang="en-US" sz="1800" dirty="0" err="1"/>
              <a:t>rmcolker</a:t>
            </a:r>
            <a:r>
              <a:rPr lang="en-US" sz="1800" dirty="0"/>
              <a:t> • @</a:t>
            </a:r>
            <a:r>
              <a:rPr lang="en-US" sz="1800" dirty="0" err="1"/>
              <a:t>ANCResilience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753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9820E6-09A3-477D-9A8B-D5559C972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870"/>
            <a:ext cx="9144000" cy="50759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9047E0-44FE-42B4-A994-FA4FAE6843FA}"/>
              </a:ext>
            </a:extLst>
          </p:cNvPr>
          <p:cNvSpPr/>
          <p:nvPr/>
        </p:nvSpPr>
        <p:spPr>
          <a:xfrm>
            <a:off x="1524000" y="6581001"/>
            <a:ext cx="70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https://www.swissre.com/media/news-releases/nr_20181218_sigma_estimates_for_2018.html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849DE-DE1F-492A-93E7-C95FC973AC4D}"/>
              </a:ext>
            </a:extLst>
          </p:cNvPr>
          <p:cNvSpPr txBox="1"/>
          <p:nvPr/>
        </p:nvSpPr>
        <p:spPr>
          <a:xfrm>
            <a:off x="152400" y="262874"/>
            <a:ext cx="6986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The Rising Global Impact of Disasters</a:t>
            </a:r>
          </a:p>
        </p:txBody>
      </p:sp>
    </p:spTree>
    <p:extLst>
      <p:ext uri="{BB962C8B-B14F-4D97-AF65-F5344CB8AC3E}">
        <p14:creationId xmlns:p14="http://schemas.microsoft.com/office/powerpoint/2010/main" val="209248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6FEB2C-FE5C-42C4-BDBF-5319CDAB37D1}"/>
              </a:ext>
            </a:extLst>
          </p:cNvPr>
          <p:cNvSpPr txBox="1"/>
          <p:nvPr/>
        </p:nvSpPr>
        <p:spPr>
          <a:xfrm>
            <a:off x="140678" y="410308"/>
            <a:ext cx="664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Building Codes Provide A Strong Benefit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43C5BF7-3E1F-45FA-940B-F28085445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20230" r="11321" b="20587"/>
          <a:stretch/>
        </p:blipFill>
        <p:spPr>
          <a:xfrm>
            <a:off x="0" y="2158165"/>
            <a:ext cx="9144000" cy="35747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25609F-8162-46DB-9A9E-3200FF2D7293}"/>
              </a:ext>
            </a:extLst>
          </p:cNvPr>
          <p:cNvSpPr/>
          <p:nvPr/>
        </p:nvSpPr>
        <p:spPr>
          <a:xfrm>
            <a:off x="6095999" y="2158165"/>
            <a:ext cx="1078523" cy="35904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9CE837-A1FD-451F-85C3-FBEA19FDDDE6}"/>
              </a:ext>
            </a:extLst>
          </p:cNvPr>
          <p:cNvSpPr/>
          <p:nvPr/>
        </p:nvSpPr>
        <p:spPr>
          <a:xfrm>
            <a:off x="1283677" y="6026087"/>
            <a:ext cx="78603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Utopia"/>
              </a:rPr>
              <a:t>Multihazard</a:t>
            </a:r>
            <a:r>
              <a:rPr lang="en-US" sz="1100" dirty="0">
                <a:solidFill>
                  <a:srgbClr val="000000"/>
                </a:solidFill>
                <a:latin typeface="Utopia"/>
              </a:rPr>
              <a:t> Mitigation Council (2018). Natural Hazard </a:t>
            </a:r>
            <a:r>
              <a:rPr lang="en-US" sz="1100" i="1" dirty="0">
                <a:solidFill>
                  <a:srgbClr val="000000"/>
                </a:solidFill>
                <a:latin typeface="Utopia"/>
              </a:rPr>
              <a:t>Mitigation Saves: 2018 Interim Report. </a:t>
            </a:r>
            <a:r>
              <a:rPr lang="en-US" sz="1100" dirty="0">
                <a:solidFill>
                  <a:srgbClr val="000000"/>
                </a:solidFill>
                <a:latin typeface="Utopia"/>
              </a:rPr>
              <a:t>Principal Investigator Porter, K.; co-Principal Investigators </a:t>
            </a:r>
            <a:r>
              <a:rPr lang="en-US" sz="1100" dirty="0" err="1">
                <a:solidFill>
                  <a:srgbClr val="000000"/>
                </a:solidFill>
                <a:latin typeface="Utopia"/>
              </a:rPr>
              <a:t>Scawthorn</a:t>
            </a:r>
            <a:r>
              <a:rPr lang="en-US" sz="1100" dirty="0">
                <a:solidFill>
                  <a:srgbClr val="000000"/>
                </a:solidFill>
                <a:latin typeface="Utopia"/>
              </a:rPr>
              <a:t>, C.; </a:t>
            </a:r>
            <a:r>
              <a:rPr lang="en-US" sz="1100" dirty="0" err="1">
                <a:solidFill>
                  <a:srgbClr val="000000"/>
                </a:solidFill>
                <a:latin typeface="Utopia"/>
              </a:rPr>
              <a:t>Huyck</a:t>
            </a:r>
            <a:r>
              <a:rPr lang="en-US" sz="1100" dirty="0">
                <a:solidFill>
                  <a:srgbClr val="000000"/>
                </a:solidFill>
                <a:latin typeface="Utopia"/>
              </a:rPr>
              <a:t>, C.; Investigators: </a:t>
            </a:r>
            <a:r>
              <a:rPr lang="en-US" sz="1100" dirty="0" err="1">
                <a:solidFill>
                  <a:srgbClr val="000000"/>
                </a:solidFill>
                <a:latin typeface="Utopia"/>
              </a:rPr>
              <a:t>Eguchi</a:t>
            </a:r>
            <a:r>
              <a:rPr lang="en-US" sz="1100" dirty="0">
                <a:solidFill>
                  <a:srgbClr val="000000"/>
                </a:solidFill>
                <a:latin typeface="Utopia"/>
              </a:rPr>
              <a:t>, R., Hu, Z.; Reeder, A; Schneider, P., Director, MMC. National Institute of Building Sciences, Washington, D.C. www.nibs.org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9812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 Family of Model Codes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061" y="3352800"/>
            <a:ext cx="3817955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50601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International Building Code (IBC)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Fire Code (IFC)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Mechanical Code (IMC)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Plumbing Code (IPC)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Residential Code (IRC)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Energy Conservation Code (IECC)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Existing Building Code (IEBC)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Fuel Gas Code (IFGC)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Property Maintenance Code (IPMC)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Private Sewage Disposal Code (IPSDC)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Zoning Code (IZC)</a:t>
            </a:r>
            <a:endParaRPr lang="zh-CN" altLang="en-US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Wildland-Urban Interface Code (IWUIC)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ICC Performance Code (ICCPC)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Green Construction Code (</a:t>
            </a:r>
            <a:r>
              <a:rPr lang="en-US" dirty="0" err="1">
                <a:latin typeface="Arial Narrow" panose="020B0606020202030204" pitchFamily="34" charset="0"/>
              </a:rPr>
              <a:t>IgCC</a:t>
            </a:r>
            <a:r>
              <a:rPr lang="en-US" dirty="0">
                <a:latin typeface="Arial Narrow" panose="020B0606020202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Swimming Pool and Spa Code (ISPSC)</a:t>
            </a:r>
          </a:p>
        </p:txBody>
      </p:sp>
    </p:spTree>
    <p:extLst>
      <p:ext uri="{BB962C8B-B14F-4D97-AF65-F5344CB8AC3E}">
        <p14:creationId xmlns:p14="http://schemas.microsoft.com/office/powerpoint/2010/main" val="125098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282C79-04AD-425B-B6C3-62CE49160FCE}"/>
              </a:ext>
            </a:extLst>
          </p:cNvPr>
          <p:cNvSpPr txBox="1"/>
          <p:nvPr/>
        </p:nvSpPr>
        <p:spPr>
          <a:xfrm>
            <a:off x="133081" y="444627"/>
            <a:ext cx="698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What Makes a City?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ACFF66C9-DB83-4DD8-895C-D5EEA0615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57714"/>
            <a:ext cx="5181600" cy="4932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EC639-F6E9-4D12-83F0-8CDC1ECA9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55" b="68034"/>
          <a:stretch/>
        </p:blipFill>
        <p:spPr>
          <a:xfrm>
            <a:off x="5638800" y="5863828"/>
            <a:ext cx="3685352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56F2C-CCB5-44DF-82CD-F0D53A4A3675}"/>
              </a:ext>
            </a:extLst>
          </p:cNvPr>
          <p:cNvSpPr txBox="1"/>
          <p:nvPr/>
        </p:nvSpPr>
        <p:spPr>
          <a:xfrm>
            <a:off x="133081" y="444627"/>
            <a:ext cx="698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Building Codes &amp; the Smart City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27E5F0EF-544B-4171-8A63-A43FCCAC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48200"/>
            <a:ext cx="2100720" cy="1999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1E46E8-5FAF-48AD-856F-4693B5EF2C00}"/>
              </a:ext>
            </a:extLst>
          </p:cNvPr>
          <p:cNvSpPr txBox="1"/>
          <p:nvPr/>
        </p:nvSpPr>
        <p:spPr>
          <a:xfrm>
            <a:off x="1447800" y="1447800"/>
            <a:ext cx="685873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Energy/Water Efficiency/Management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Building to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Emergency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Emergency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Hazard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Finance/Insurance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250095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CCDE7-D67C-49C8-A222-A78E2C160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" y="152400"/>
            <a:ext cx="903026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6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/>
          <p:cNvSpPr>
            <a:spLocks noChangeShapeType="1"/>
          </p:cNvSpPr>
          <p:nvPr/>
        </p:nvSpPr>
        <p:spPr bwMode="auto">
          <a:xfrm flipV="1">
            <a:off x="5686425" y="2855913"/>
            <a:ext cx="676275" cy="2127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 flipV="1">
            <a:off x="5649913" y="2306638"/>
            <a:ext cx="560387" cy="449262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67400" y="1560513"/>
            <a:ext cx="3276600" cy="3124200"/>
            <a:chOff x="4032" y="1104"/>
            <a:chExt cx="2064" cy="1968"/>
          </a:xfrm>
        </p:grpSpPr>
        <p:pic>
          <p:nvPicPr>
            <p:cNvPr id="823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0" y="2640"/>
              <a:ext cx="57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0" y="2400"/>
              <a:ext cx="545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32" y="1104"/>
              <a:ext cx="7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0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16" y="2064"/>
              <a:ext cx="7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1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68" y="1392"/>
              <a:ext cx="62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2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64" y="1728"/>
              <a:ext cx="57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3" name="Rectangle 13"/>
            <p:cNvSpPr>
              <a:spLocks noChangeArrowheads="1"/>
            </p:cNvSpPr>
            <p:nvPr/>
          </p:nvSpPr>
          <p:spPr bwMode="auto">
            <a:xfrm>
              <a:off x="5088" y="1200"/>
              <a:ext cx="1008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558800" indent="-457200" eaLnBrk="0" hangingPunct="0">
                <a:buClr>
                  <a:srgbClr val="66CCFF"/>
                </a:buClr>
                <a:buSzPct val="145000"/>
                <a:buFont typeface="Arial" charset="0"/>
                <a:buNone/>
              </a:pPr>
              <a:r>
                <a:rPr lang="en-GB" altLang="en-US" sz="1200"/>
                <a:t>Simulations</a:t>
              </a:r>
              <a:endParaRPr lang="en-GB" altLang="en-US" sz="1000"/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-Comfort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-Ventilation, heating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-Energy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-Light, sound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-Insulation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-Fire, usage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-Environment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-Life time predictions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-Crowd behavior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 Safety</a:t>
              </a:r>
            </a:p>
          </p:txBody>
        </p:sp>
      </p:grpSp>
      <p:pic>
        <p:nvPicPr>
          <p:cNvPr id="8197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4514850"/>
            <a:ext cx="914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5461000" y="4183063"/>
            <a:ext cx="558800" cy="560387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7239000" y="466725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Specifications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336699"/>
                </a:solidFill>
              </a:rPr>
              <a:t>-</a:t>
            </a:r>
            <a:r>
              <a:rPr lang="en-GB" altLang="en-US" sz="1000">
                <a:solidFill>
                  <a:srgbClr val="00B0F0"/>
                </a:solidFill>
              </a:rPr>
              <a:t>Specification sheets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-Classification standards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-Estimates, accounting</a:t>
            </a:r>
          </a:p>
        </p:txBody>
      </p:sp>
      <p:pic>
        <p:nvPicPr>
          <p:cNvPr id="8200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300" t="17598" r="37053" b="34509"/>
          <a:stretch>
            <a:fillRect/>
          </a:stretch>
        </p:blipFill>
        <p:spPr bwMode="auto">
          <a:xfrm>
            <a:off x="3352800" y="2686050"/>
            <a:ext cx="23622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Line 22"/>
          <p:cNvSpPr>
            <a:spLocks noChangeShapeType="1"/>
          </p:cNvSpPr>
          <p:nvPr/>
        </p:nvSpPr>
        <p:spPr bwMode="auto">
          <a:xfrm>
            <a:off x="6011863" y="3519488"/>
            <a:ext cx="488950" cy="39687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pic>
        <p:nvPicPr>
          <p:cNvPr id="8202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2076450"/>
            <a:ext cx="912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Line 24"/>
          <p:cNvSpPr>
            <a:spLocks noChangeShapeType="1"/>
          </p:cNvSpPr>
          <p:nvPr/>
        </p:nvSpPr>
        <p:spPr bwMode="auto">
          <a:xfrm>
            <a:off x="2733675" y="2338388"/>
            <a:ext cx="530225" cy="5302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04" name="Rectangle 25"/>
          <p:cNvSpPr>
            <a:spLocks noChangeArrowheads="1"/>
          </p:cNvSpPr>
          <p:nvPr/>
        </p:nvSpPr>
        <p:spPr bwMode="auto">
          <a:xfrm>
            <a:off x="304800" y="2076450"/>
            <a:ext cx="1219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Briefing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-Functional req.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-Estimates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-Conditions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-Requirements</a:t>
            </a:r>
          </a:p>
        </p:txBody>
      </p:sp>
      <p:pic>
        <p:nvPicPr>
          <p:cNvPr id="8205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800" y="1238250"/>
            <a:ext cx="914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27"/>
          <p:cNvSpPr>
            <a:spLocks noChangeShapeType="1"/>
          </p:cNvSpPr>
          <p:nvPr/>
        </p:nvSpPr>
        <p:spPr bwMode="auto">
          <a:xfrm>
            <a:off x="3200400" y="1847850"/>
            <a:ext cx="444500" cy="6572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07" name="Rectangle 28"/>
          <p:cNvSpPr>
            <a:spLocks noChangeArrowheads="1"/>
          </p:cNvSpPr>
          <p:nvPr/>
        </p:nvSpPr>
        <p:spPr bwMode="auto">
          <a:xfrm>
            <a:off x="304800" y="1238250"/>
            <a:ext cx="1905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Knowledge database</a:t>
            </a:r>
            <a:r>
              <a:rPr lang="en-GB" altLang="en-US" sz="1200">
                <a:solidFill>
                  <a:srgbClr val="FFFFFF"/>
                </a:solidFill>
              </a:rPr>
              <a:t>s</a:t>
            </a:r>
            <a:endParaRPr lang="en-GB" altLang="en-US" sz="1000">
              <a:solidFill>
                <a:srgbClr val="FFFFFF"/>
              </a:solidFill>
            </a:endParaRP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-Best practise knowledge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-Own practice </a:t>
            </a:r>
          </a:p>
        </p:txBody>
      </p:sp>
      <p:pic>
        <p:nvPicPr>
          <p:cNvPr id="8208" name="Picture 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2800" y="617538"/>
            <a:ext cx="9017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Line 30"/>
          <p:cNvSpPr>
            <a:spLocks noChangeShapeType="1"/>
          </p:cNvSpPr>
          <p:nvPr/>
        </p:nvSpPr>
        <p:spPr bwMode="auto">
          <a:xfrm>
            <a:off x="3962400" y="1455738"/>
            <a:ext cx="158750" cy="9239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10" name="Rectangle 31"/>
          <p:cNvSpPr>
            <a:spLocks noChangeArrowheads="1"/>
          </p:cNvSpPr>
          <p:nvPr/>
        </p:nvSpPr>
        <p:spPr bwMode="auto">
          <a:xfrm>
            <a:off x="1600200" y="617538"/>
            <a:ext cx="1752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Laws and regulations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-Building regulations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-Building specifications</a:t>
            </a:r>
          </a:p>
        </p:txBody>
      </p:sp>
      <p:pic>
        <p:nvPicPr>
          <p:cNvPr id="8211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83100" y="619125"/>
            <a:ext cx="914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Line 33"/>
          <p:cNvSpPr>
            <a:spLocks noChangeShapeType="1"/>
          </p:cNvSpPr>
          <p:nvPr/>
        </p:nvSpPr>
        <p:spPr bwMode="auto">
          <a:xfrm flipH="1">
            <a:off x="4659313" y="1381125"/>
            <a:ext cx="204787" cy="985838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13" name="Rectangle 34"/>
          <p:cNvSpPr>
            <a:spLocks noChangeArrowheads="1"/>
          </p:cNvSpPr>
          <p:nvPr/>
        </p:nvSpPr>
        <p:spPr bwMode="auto">
          <a:xfrm>
            <a:off x="5473700" y="619125"/>
            <a:ext cx="1600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Design and Analysis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-Drawings, calculations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-Architect, engineer,…</a:t>
            </a:r>
          </a:p>
        </p:txBody>
      </p:sp>
      <p:pic>
        <p:nvPicPr>
          <p:cNvPr id="8214" name="Picture 3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3700" y="1101725"/>
            <a:ext cx="1143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5" name="Line 36"/>
          <p:cNvSpPr>
            <a:spLocks noChangeShapeType="1"/>
          </p:cNvSpPr>
          <p:nvPr/>
        </p:nvSpPr>
        <p:spPr bwMode="auto">
          <a:xfrm flipH="1">
            <a:off x="5273675" y="1711325"/>
            <a:ext cx="428625" cy="79375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16" name="Rectangle 37"/>
          <p:cNvSpPr>
            <a:spLocks noChangeArrowheads="1"/>
          </p:cNvSpPr>
          <p:nvPr/>
        </p:nvSpPr>
        <p:spPr bwMode="auto">
          <a:xfrm>
            <a:off x="6616700" y="1177925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Modeling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-Visualisation, 3D models</a:t>
            </a:r>
          </a:p>
        </p:txBody>
      </p:sp>
      <p:pic>
        <p:nvPicPr>
          <p:cNvPr id="8217" name="Picture 38" descr="iviewcapture_date_15_11_2001_time_22_40_3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02300" y="5389563"/>
            <a:ext cx="912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39" descr="iviewcapture_date_15_11_2001_time_22_47_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68900" y="5160963"/>
            <a:ext cx="9144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9" name="Line 40"/>
          <p:cNvSpPr>
            <a:spLocks noChangeShapeType="1"/>
          </p:cNvSpPr>
          <p:nvPr/>
        </p:nvSpPr>
        <p:spPr bwMode="auto">
          <a:xfrm>
            <a:off x="5097463" y="4397375"/>
            <a:ext cx="385762" cy="712788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20" name="Rectangle 41"/>
          <p:cNvSpPr>
            <a:spLocks noChangeArrowheads="1"/>
          </p:cNvSpPr>
          <p:nvPr/>
        </p:nvSpPr>
        <p:spPr bwMode="auto">
          <a:xfrm>
            <a:off x="6692900" y="5313363"/>
            <a:ext cx="1600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Procurement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-Product databases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-Price databases</a:t>
            </a:r>
          </a:p>
        </p:txBody>
      </p:sp>
      <p:pic>
        <p:nvPicPr>
          <p:cNvPr id="8221" name="Picture 4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05000" y="428625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2" name="Line 43"/>
          <p:cNvSpPr>
            <a:spLocks noChangeShapeType="1"/>
          </p:cNvSpPr>
          <p:nvPr/>
        </p:nvSpPr>
        <p:spPr bwMode="auto">
          <a:xfrm flipH="1">
            <a:off x="3124200" y="4121150"/>
            <a:ext cx="584200" cy="67627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23" name="Rectangle 44"/>
          <p:cNvSpPr>
            <a:spLocks noChangeArrowheads="1"/>
          </p:cNvSpPr>
          <p:nvPr/>
        </p:nvSpPr>
        <p:spPr bwMode="auto">
          <a:xfrm>
            <a:off x="228600" y="436245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Facility management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-Letting, sale, operations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-Maintenance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-Guaranties</a:t>
            </a:r>
          </a:p>
        </p:txBody>
      </p:sp>
      <p:pic>
        <p:nvPicPr>
          <p:cNvPr id="8224" name="Picture 4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371600" y="3448050"/>
            <a:ext cx="9906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5" name="Line 46"/>
          <p:cNvSpPr>
            <a:spLocks noChangeShapeType="1"/>
          </p:cNvSpPr>
          <p:nvPr/>
        </p:nvSpPr>
        <p:spPr bwMode="auto">
          <a:xfrm>
            <a:off x="2514600" y="3600450"/>
            <a:ext cx="654050" cy="635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26" name="Rectangle 47"/>
          <p:cNvSpPr>
            <a:spLocks noChangeArrowheads="1"/>
          </p:cNvSpPr>
          <p:nvPr/>
        </p:nvSpPr>
        <p:spPr bwMode="auto">
          <a:xfrm>
            <a:off x="228600" y="321945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Demolition, refurbishment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336699"/>
                </a:solidFill>
              </a:rPr>
              <a:t>-</a:t>
            </a:r>
            <a:r>
              <a:rPr lang="en-GB" altLang="en-US" sz="1000">
                <a:solidFill>
                  <a:srgbClr val="00B0F0"/>
                </a:solidFill>
              </a:rPr>
              <a:t>Rebuild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-Demolition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-Restoration</a:t>
            </a:r>
          </a:p>
        </p:txBody>
      </p:sp>
      <p:pic>
        <p:nvPicPr>
          <p:cNvPr id="8227" name="Picture 49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038600" y="5484813"/>
            <a:ext cx="10096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8" name="Rectangle 51"/>
          <p:cNvSpPr>
            <a:spLocks noChangeArrowheads="1"/>
          </p:cNvSpPr>
          <p:nvPr/>
        </p:nvSpPr>
        <p:spPr bwMode="auto">
          <a:xfrm>
            <a:off x="2819400" y="5124450"/>
            <a:ext cx="2209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Construction management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-Scheduling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-Logistics, 4D</a:t>
            </a:r>
          </a:p>
        </p:txBody>
      </p:sp>
      <p:pic>
        <p:nvPicPr>
          <p:cNvPr id="8229" name="Picture 5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19400" y="56784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43" name="Rectangle 19"/>
          <p:cNvSpPr>
            <a:spLocks noChangeArrowheads="1"/>
          </p:cNvSpPr>
          <p:nvPr/>
        </p:nvSpPr>
        <p:spPr bwMode="auto">
          <a:xfrm>
            <a:off x="2774358" y="2234997"/>
            <a:ext cx="3387011" cy="19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74650" indent="-273050" algn="ctr" eaLnBrk="0" hangingPunct="0">
              <a:buClr>
                <a:srgbClr val="66CCFF"/>
              </a:buClr>
              <a:buSzPct val="145000"/>
              <a:buFont typeface="Arial" charset="0"/>
              <a:buNone/>
              <a:defRPr/>
            </a:pPr>
            <a:endParaRPr lang="en-GB" sz="2400" dirty="0">
              <a:ln w="11430"/>
              <a:gradFill>
                <a:gsLst>
                  <a:gs pos="0">
                    <a:srgbClr val="468A4B">
                      <a:tint val="70000"/>
                      <a:satMod val="245000"/>
                    </a:srgbClr>
                  </a:gs>
                  <a:gs pos="75000">
                    <a:srgbClr val="468A4B">
                      <a:tint val="90000"/>
                      <a:shade val="60000"/>
                      <a:satMod val="240000"/>
                    </a:srgbClr>
                  </a:gs>
                  <a:gs pos="100000">
                    <a:srgbClr val="468A4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74650" indent="-273050" algn="ctr" eaLnBrk="0" hangingPunct="0">
              <a:buClr>
                <a:srgbClr val="66CCFF"/>
              </a:buClr>
              <a:buSzPct val="145000"/>
              <a:buFont typeface="Arial" charset="0"/>
              <a:buNone/>
              <a:defRPr/>
            </a:pPr>
            <a:r>
              <a:rPr lang="en-GB" sz="32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Information Model</a:t>
            </a:r>
          </a:p>
        </p:txBody>
      </p:sp>
      <p:sp>
        <p:nvSpPr>
          <p:cNvPr id="8231" name="Line 50"/>
          <p:cNvSpPr>
            <a:spLocks noChangeShapeType="1"/>
          </p:cNvSpPr>
          <p:nvPr/>
        </p:nvSpPr>
        <p:spPr bwMode="auto">
          <a:xfrm flipH="1">
            <a:off x="4408488" y="4448175"/>
            <a:ext cx="90487" cy="661988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32" name="TextBox 46"/>
          <p:cNvSpPr txBox="1">
            <a:spLocks noChangeArrowheads="1"/>
          </p:cNvSpPr>
          <p:nvPr/>
        </p:nvSpPr>
        <p:spPr bwMode="auto">
          <a:xfrm>
            <a:off x="357188" y="5907088"/>
            <a:ext cx="1706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800"/>
              <a:t>By Lars Bjørkhaug</a:t>
            </a:r>
          </a:p>
          <a:p>
            <a:r>
              <a:rPr lang="en-US" altLang="en-US" sz="800"/>
              <a:t>Illustrations by: Byggforsk, Olof Granlund, NBLN University of California, Stanford University</a:t>
            </a:r>
          </a:p>
        </p:txBody>
      </p:sp>
      <p:sp>
        <p:nvSpPr>
          <p:cNvPr id="8233" name="Rectangle 37"/>
          <p:cNvSpPr>
            <a:spLocks noChangeArrowheads="1"/>
          </p:cNvSpPr>
          <p:nvPr/>
        </p:nvSpPr>
        <p:spPr bwMode="auto">
          <a:xfrm>
            <a:off x="7662863" y="3922713"/>
            <a:ext cx="1290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Costing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 Initial cost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 Life-cycle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 Value Engineering</a:t>
            </a:r>
          </a:p>
        </p:txBody>
      </p:sp>
      <p:sp>
        <p:nvSpPr>
          <p:cNvPr id="8236" name="TextBox 50"/>
          <p:cNvSpPr txBox="1">
            <a:spLocks noChangeArrowheads="1"/>
          </p:cNvSpPr>
          <p:nvPr/>
        </p:nvSpPr>
        <p:spPr bwMode="auto">
          <a:xfrm>
            <a:off x="7950200" y="6427788"/>
            <a:ext cx="882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RMC Q4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8B71C-3794-48FE-9BE4-F835EF2788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938981"/>
            <a:ext cx="792480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A3DF0-9F9D-47D7-9525-CA744A08F3B9}"/>
              </a:ext>
            </a:extLst>
          </p:cNvPr>
          <p:cNvSpPr txBox="1"/>
          <p:nvPr/>
        </p:nvSpPr>
        <p:spPr>
          <a:xfrm>
            <a:off x="140678" y="410308"/>
            <a:ext cx="664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Sensors, Controls &amp; IoT</a:t>
            </a:r>
          </a:p>
        </p:txBody>
      </p:sp>
    </p:spTree>
    <p:extLst>
      <p:ext uri="{BB962C8B-B14F-4D97-AF65-F5344CB8AC3E}">
        <p14:creationId xmlns:p14="http://schemas.microsoft.com/office/powerpoint/2010/main" val="4252908243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BAA35AD-A329-4DFC-866A-1C6E156FB5F4}"/>
</file>

<file path=customXml/itemProps2.xml><?xml version="1.0" encoding="utf-8"?>
<ds:datastoreItem xmlns:ds="http://schemas.openxmlformats.org/officeDocument/2006/customXml" ds:itemID="{E589DEFF-F986-4D65-B846-97978FC5602E}"/>
</file>

<file path=customXml/itemProps3.xml><?xml version="1.0" encoding="utf-8"?>
<ds:datastoreItem xmlns:ds="http://schemas.openxmlformats.org/officeDocument/2006/customXml" ds:itemID="{7CA77D12-5CE8-4762-9D8F-95C5833E660A}"/>
</file>

<file path=customXml/itemProps4.xml><?xml version="1.0" encoding="utf-8"?>
<ds:datastoreItem xmlns:ds="http://schemas.openxmlformats.org/officeDocument/2006/customXml" ds:itemID="{11615CFB-FCFE-4248-A968-A1FAC4E3EE1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12510</TotalTime>
  <Words>443</Words>
  <Application>Microsoft Office PowerPoint</Application>
  <PresentationFormat>On-screen Show (4:3)</PresentationFormat>
  <Paragraphs>108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Arial Narrow</vt:lpstr>
      <vt:lpstr>Calibri</vt:lpstr>
      <vt:lpstr>Optima</vt:lpstr>
      <vt:lpstr>Utopia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MBrit</dc:creator>
  <cp:lastModifiedBy>Ryan Colker</cp:lastModifiedBy>
  <cp:revision>361</cp:revision>
  <cp:lastPrinted>2018-11-29T13:05:34Z</cp:lastPrinted>
  <dcterms:created xsi:type="dcterms:W3CDTF">2013-04-12T18:14:42Z</dcterms:created>
  <dcterms:modified xsi:type="dcterms:W3CDTF">2019-07-10T07:43:02Z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147238cd-f5e7-43c4-922d-3c0175aff977</vt:lpwstr>
  </property>
</Properties>
</file>